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Caveat"/>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Caveat-bold.fntdata"/><Relationship Id="rId16" Type="http://schemas.openxmlformats.org/officeDocument/2006/relationships/font" Target="fonts/Caveat-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3c2c051934ae7632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3c2c051934ae7632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55e83939a1ddb4e5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55e83939a1ddb4e5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55e83939a1ddb4e5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55e83939a1ddb4e5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55e83939a1ddb4e5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55e83939a1ddb4e5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568ac05ba50989b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568ac05ba50989b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3c2c051934ae7632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c2c051934ae7632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3c2c051934ae7632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c2c051934ae7632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3c2c051934ae7632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3c2c051934ae7632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3c2c051934ae7632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3c2c051934ae7632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pic>
        <p:nvPicPr>
          <p:cNvPr id="56" name="Google Shape;56;p13"/>
          <p:cNvPicPr preferRelativeResize="0"/>
          <p:nvPr/>
        </p:nvPicPr>
        <p:blipFill>
          <a:blip r:embed="rId3">
            <a:alphaModFix/>
          </a:blip>
          <a:stretch>
            <a:fillRect/>
          </a:stretch>
        </p:blipFill>
        <p:spPr>
          <a:xfrm>
            <a:off x="-1" y="-886448"/>
            <a:ext cx="9143999" cy="6916449"/>
          </a:xfrm>
          <a:prstGeom prst="rect">
            <a:avLst/>
          </a:prstGeom>
          <a:noFill/>
          <a:ln>
            <a:noFill/>
          </a:ln>
        </p:spPr>
      </p:pic>
      <p:sp>
        <p:nvSpPr>
          <p:cNvPr id="57" name="Google Shape;57;p13"/>
          <p:cNvSpPr txBox="1"/>
          <p:nvPr/>
        </p:nvSpPr>
        <p:spPr>
          <a:xfrm>
            <a:off x="914400" y="1825101"/>
            <a:ext cx="7315200" cy="167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7200">
                <a:latin typeface="Caveat"/>
                <a:ea typeface="Caveat"/>
                <a:cs typeface="Caveat"/>
                <a:sym typeface="Caveat"/>
              </a:rPr>
              <a:t>          Maori </a:t>
            </a:r>
            <a:endParaRPr sz="7200">
              <a:latin typeface="Caveat"/>
              <a:ea typeface="Caveat"/>
              <a:cs typeface="Caveat"/>
              <a:sym typeface="Caveat"/>
            </a:endParaRPr>
          </a:p>
        </p:txBody>
      </p:sp>
      <p:sp>
        <p:nvSpPr>
          <p:cNvPr id="58" name="Google Shape;58;p13"/>
          <p:cNvSpPr txBox="1"/>
          <p:nvPr/>
        </p:nvSpPr>
        <p:spPr>
          <a:xfrm>
            <a:off x="919550" y="2149677"/>
            <a:ext cx="7315200" cy="167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sz="2400"/>
          </a:p>
          <a:p>
            <a:pPr indent="0" lvl="0" marL="0" rtl="0" algn="l">
              <a:spcBef>
                <a:spcPts val="0"/>
              </a:spcBef>
              <a:spcAft>
                <a:spcPts val="0"/>
              </a:spcAft>
              <a:buNone/>
            </a:pPr>
            <a:r>
              <a:rPr lang="en" sz="2400"/>
              <a:t>                      By:</a:t>
            </a:r>
            <a:r>
              <a:rPr b="1" lang="en" sz="2400"/>
              <a:t>Aoife Mc Phelim</a:t>
            </a:r>
            <a:endParaRPr b="1" sz="2400"/>
          </a:p>
          <a:p>
            <a:pPr indent="0" lvl="0" marL="0" rtl="0" algn="l">
              <a:spcBef>
                <a:spcPts val="0"/>
              </a:spcBef>
              <a:spcAft>
                <a:spcPts val="0"/>
              </a:spcAft>
              <a:buNone/>
            </a:pPr>
            <a:r>
              <a:t/>
            </a:r>
            <a:endParaRPr sz="2400"/>
          </a:p>
          <a:p>
            <a:pPr indent="0" lvl="0" marL="0" rtl="0" algn="l">
              <a:spcBef>
                <a:spcPts val="0"/>
              </a:spcBef>
              <a:spcAft>
                <a:spcPts val="0"/>
              </a:spcAft>
              <a:buNone/>
            </a:pPr>
            <a:r>
              <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pic>
        <p:nvPicPr>
          <p:cNvPr id="115" name="Google Shape;115;p22"/>
          <p:cNvPicPr preferRelativeResize="0"/>
          <p:nvPr/>
        </p:nvPicPr>
        <p:blipFill>
          <a:blip r:embed="rId3">
            <a:alphaModFix/>
          </a:blip>
          <a:stretch>
            <a:fillRect/>
          </a:stretch>
        </p:blipFill>
        <p:spPr>
          <a:xfrm>
            <a:off x="0" y="0"/>
            <a:ext cx="5326224" cy="5143500"/>
          </a:xfrm>
          <a:prstGeom prst="rect">
            <a:avLst/>
          </a:prstGeom>
          <a:noFill/>
          <a:ln>
            <a:noFill/>
          </a:ln>
        </p:spPr>
      </p:pic>
      <p:sp>
        <p:nvSpPr>
          <p:cNvPr id="116" name="Google Shape;116;p22"/>
          <p:cNvSpPr txBox="1"/>
          <p:nvPr/>
        </p:nvSpPr>
        <p:spPr>
          <a:xfrm>
            <a:off x="5478625" y="155000"/>
            <a:ext cx="3557700" cy="382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t>Over the next 30 years the Maoris fought back but the </a:t>
            </a:r>
            <a:endParaRPr sz="3000"/>
          </a:p>
          <a:p>
            <a:pPr indent="0" lvl="0" marL="0" rtl="0" algn="l">
              <a:spcBef>
                <a:spcPts val="0"/>
              </a:spcBef>
              <a:spcAft>
                <a:spcPts val="0"/>
              </a:spcAft>
              <a:buNone/>
            </a:pPr>
            <a:r>
              <a:rPr lang="en" sz="3000"/>
              <a:t>Europeans outnumbered them.</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4"/>
          <p:cNvSpPr txBox="1"/>
          <p:nvPr/>
        </p:nvSpPr>
        <p:spPr>
          <a:xfrm>
            <a:off x="4212136" y="1983451"/>
            <a:ext cx="4036200" cy="58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4"/>
          <p:cNvSpPr txBox="1"/>
          <p:nvPr/>
        </p:nvSpPr>
        <p:spPr>
          <a:xfrm>
            <a:off x="4212125" y="1983475"/>
            <a:ext cx="4761300" cy="351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4"/>
          <p:cNvSpPr txBox="1"/>
          <p:nvPr/>
        </p:nvSpPr>
        <p:spPr>
          <a:xfrm>
            <a:off x="4395775" y="1852351"/>
            <a:ext cx="4577700" cy="224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txBox="1"/>
          <p:nvPr/>
        </p:nvSpPr>
        <p:spPr>
          <a:xfrm>
            <a:off x="4120325" y="0"/>
            <a:ext cx="5023800" cy="514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t>The Maori are a group of people who settled on the islands of New Zealand in around </a:t>
            </a:r>
            <a:r>
              <a:rPr lang="en" sz="1800"/>
              <a:t>AD</a:t>
            </a:r>
            <a:r>
              <a:rPr lang="en" sz="3000"/>
              <a:t> 1300.</a:t>
            </a:r>
            <a:endParaRPr sz="3000"/>
          </a:p>
          <a:p>
            <a:pPr indent="0" lvl="0" marL="0" rtl="0" algn="l">
              <a:spcBef>
                <a:spcPts val="0"/>
              </a:spcBef>
              <a:spcAft>
                <a:spcPts val="0"/>
              </a:spcAft>
              <a:buNone/>
            </a:pPr>
            <a:r>
              <a:rPr lang="en" sz="3000"/>
              <a:t>They called the island of New Zealand ‘Aotearoa’ which means the land of the long white cloud. </a:t>
            </a:r>
            <a:endParaRPr sz="3000"/>
          </a:p>
          <a:p>
            <a:pPr indent="0" lvl="0" marL="0" rtl="0" algn="l">
              <a:spcBef>
                <a:spcPts val="0"/>
              </a:spcBef>
              <a:spcAft>
                <a:spcPts val="0"/>
              </a:spcAft>
              <a:buNone/>
            </a:pPr>
            <a:r>
              <a:rPr lang="en" sz="3000"/>
              <a:t>The maori people are from the Polynesian islands.</a:t>
            </a:r>
            <a:endParaRPr sz="3000"/>
          </a:p>
          <a:p>
            <a:pPr indent="0" lvl="0" marL="0" rtl="0" algn="l">
              <a:spcBef>
                <a:spcPts val="0"/>
              </a:spcBef>
              <a:spcAft>
                <a:spcPts val="0"/>
              </a:spcAft>
              <a:buNone/>
            </a:pPr>
            <a:r>
              <a:t/>
            </a:r>
            <a:endParaRPr sz="3000"/>
          </a:p>
          <a:p>
            <a:pPr indent="0" lvl="0" marL="0" rtl="0" algn="l">
              <a:spcBef>
                <a:spcPts val="0"/>
              </a:spcBef>
              <a:spcAft>
                <a:spcPts val="0"/>
              </a:spcAft>
              <a:buNone/>
            </a:pPr>
            <a:r>
              <a:t/>
            </a:r>
            <a:endParaRPr sz="2400"/>
          </a:p>
        </p:txBody>
      </p:sp>
      <p:pic>
        <p:nvPicPr>
          <p:cNvPr id="67" name="Google Shape;67;p14"/>
          <p:cNvPicPr preferRelativeResize="0"/>
          <p:nvPr/>
        </p:nvPicPr>
        <p:blipFill>
          <a:blip r:embed="rId3">
            <a:alphaModFix/>
          </a:blip>
          <a:stretch>
            <a:fillRect/>
          </a:stretch>
        </p:blipFill>
        <p:spPr>
          <a:xfrm>
            <a:off x="0" y="76200"/>
            <a:ext cx="4036200" cy="4991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pic>
        <p:nvPicPr>
          <p:cNvPr id="72" name="Google Shape;72;p15"/>
          <p:cNvPicPr preferRelativeResize="0"/>
          <p:nvPr/>
        </p:nvPicPr>
        <p:blipFill>
          <a:blip r:embed="rId3">
            <a:alphaModFix/>
          </a:blip>
          <a:stretch>
            <a:fillRect/>
          </a:stretch>
        </p:blipFill>
        <p:spPr>
          <a:xfrm>
            <a:off x="0" y="0"/>
            <a:ext cx="3629025" cy="5143499"/>
          </a:xfrm>
          <a:prstGeom prst="rect">
            <a:avLst/>
          </a:prstGeom>
          <a:noFill/>
          <a:ln>
            <a:noFill/>
          </a:ln>
        </p:spPr>
      </p:pic>
      <p:sp>
        <p:nvSpPr>
          <p:cNvPr id="73" name="Google Shape;73;p15"/>
          <p:cNvSpPr txBox="1"/>
          <p:nvPr/>
        </p:nvSpPr>
        <p:spPr>
          <a:xfrm>
            <a:off x="3821850" y="236125"/>
            <a:ext cx="5070300" cy="463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t>Maori means original people. The Maori leader Kupe led the people to the island in boats.</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6"/>
          <p:cNvSpPr txBox="1"/>
          <p:nvPr/>
        </p:nvSpPr>
        <p:spPr>
          <a:xfrm>
            <a:off x="921740" y="2148497"/>
            <a:ext cx="7315200" cy="85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79" name="Google Shape;79;p16"/>
          <p:cNvPicPr preferRelativeResize="0"/>
          <p:nvPr/>
        </p:nvPicPr>
        <p:blipFill>
          <a:blip r:embed="rId3">
            <a:alphaModFix/>
          </a:blip>
          <a:stretch>
            <a:fillRect/>
          </a:stretch>
        </p:blipFill>
        <p:spPr>
          <a:xfrm>
            <a:off x="0" y="0"/>
            <a:ext cx="4953251" cy="5143500"/>
          </a:xfrm>
          <a:prstGeom prst="rect">
            <a:avLst/>
          </a:prstGeom>
          <a:noFill/>
          <a:ln>
            <a:noFill/>
          </a:ln>
        </p:spPr>
      </p:pic>
      <p:sp>
        <p:nvSpPr>
          <p:cNvPr id="80" name="Google Shape;80;p16"/>
          <p:cNvSpPr txBox="1"/>
          <p:nvPr/>
        </p:nvSpPr>
        <p:spPr>
          <a:xfrm>
            <a:off x="5256425" y="175674"/>
            <a:ext cx="3743400" cy="469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t>The Haka is a  dance used by the Maori warriors to show off their strength and it is the same dance New Zealand use today before they play rugby. </a:t>
            </a: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pic>
        <p:nvPicPr>
          <p:cNvPr id="85" name="Google Shape;85;p17"/>
          <p:cNvPicPr preferRelativeResize="0"/>
          <p:nvPr/>
        </p:nvPicPr>
        <p:blipFill>
          <a:blip r:embed="rId3">
            <a:alphaModFix/>
          </a:blip>
          <a:stretch>
            <a:fillRect/>
          </a:stretch>
        </p:blipFill>
        <p:spPr>
          <a:xfrm>
            <a:off x="0" y="0"/>
            <a:ext cx="5240350" cy="5143500"/>
          </a:xfrm>
          <a:prstGeom prst="rect">
            <a:avLst/>
          </a:prstGeom>
          <a:noFill/>
          <a:ln>
            <a:noFill/>
          </a:ln>
        </p:spPr>
      </p:pic>
      <p:sp>
        <p:nvSpPr>
          <p:cNvPr id="86" name="Google Shape;86;p17"/>
          <p:cNvSpPr txBox="1"/>
          <p:nvPr/>
        </p:nvSpPr>
        <p:spPr>
          <a:xfrm>
            <a:off x="5631225" y="211475"/>
            <a:ext cx="3260700" cy="437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t>New Zealand rugby team is also known as the All Blacks because of the colour of their jerseys </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pic>
        <p:nvPicPr>
          <p:cNvPr id="91" name="Google Shape;91;p18"/>
          <p:cNvPicPr preferRelativeResize="0"/>
          <p:nvPr/>
        </p:nvPicPr>
        <p:blipFill>
          <a:blip r:embed="rId3">
            <a:alphaModFix/>
          </a:blip>
          <a:stretch>
            <a:fillRect/>
          </a:stretch>
        </p:blipFill>
        <p:spPr>
          <a:xfrm>
            <a:off x="0" y="0"/>
            <a:ext cx="4572000" cy="5143500"/>
          </a:xfrm>
          <a:prstGeom prst="rect">
            <a:avLst/>
          </a:prstGeom>
          <a:noFill/>
          <a:ln>
            <a:noFill/>
          </a:ln>
        </p:spPr>
      </p:pic>
      <p:sp>
        <p:nvSpPr>
          <p:cNvPr id="92" name="Google Shape;92;p18"/>
          <p:cNvSpPr txBox="1"/>
          <p:nvPr/>
        </p:nvSpPr>
        <p:spPr>
          <a:xfrm>
            <a:off x="4732375" y="176000"/>
            <a:ext cx="4051800" cy="478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t>Around 100,000 Maoris</a:t>
            </a:r>
            <a:endParaRPr sz="3000"/>
          </a:p>
          <a:p>
            <a:pPr indent="0" lvl="0" marL="0" rtl="0" algn="l">
              <a:spcBef>
                <a:spcPts val="0"/>
              </a:spcBef>
              <a:spcAft>
                <a:spcPts val="0"/>
              </a:spcAft>
              <a:buNone/>
            </a:pPr>
            <a:r>
              <a:rPr lang="en" sz="3000"/>
              <a:t>were living in New Zealand when the English came in 1768 he was called Captain James Cook his ship was called HMS Endeavour. </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9"/>
          <p:cNvSpPr txBox="1"/>
          <p:nvPr/>
        </p:nvSpPr>
        <p:spPr>
          <a:xfrm>
            <a:off x="172650" y="0"/>
            <a:ext cx="8798700" cy="453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t>Tupaia was a priest and a translator that led James Cook to New Zealand. </a:t>
            </a:r>
            <a:endParaRPr sz="3000"/>
          </a:p>
          <a:p>
            <a:pPr indent="0" lvl="0" marL="0" rtl="0" algn="l">
              <a:spcBef>
                <a:spcPts val="0"/>
              </a:spcBef>
              <a:spcAft>
                <a:spcPts val="0"/>
              </a:spcAft>
              <a:buNone/>
            </a:pPr>
            <a:r>
              <a:rPr lang="en" sz="3000"/>
              <a:t>The Europeans brought disease and mistreated the Maoris which caused thousands of Maoris to die. In the 18 hundreds some Maori tribes went to war with each other. It is now  known as the Musket War and 40,000 Maoris died.</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0"/>
          <p:cNvSpPr txBox="1"/>
          <p:nvPr/>
        </p:nvSpPr>
        <p:spPr>
          <a:xfrm>
            <a:off x="4001925" y="2149675"/>
            <a:ext cx="4897800" cy="160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t>By the 1840 ⅔ of Maori were Christian. </a:t>
            </a:r>
            <a:endParaRPr sz="3000"/>
          </a:p>
        </p:txBody>
      </p:sp>
      <p:pic>
        <p:nvPicPr>
          <p:cNvPr id="103" name="Google Shape;103;p20"/>
          <p:cNvPicPr preferRelativeResize="0"/>
          <p:nvPr/>
        </p:nvPicPr>
        <p:blipFill>
          <a:blip r:embed="rId3">
            <a:alphaModFix/>
          </a:blip>
          <a:stretch>
            <a:fillRect/>
          </a:stretch>
        </p:blipFill>
        <p:spPr>
          <a:xfrm>
            <a:off x="417950" y="837600"/>
            <a:ext cx="3195100" cy="314717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1"/>
          <p:cNvSpPr txBox="1"/>
          <p:nvPr/>
        </p:nvSpPr>
        <p:spPr>
          <a:xfrm>
            <a:off x="919558" y="2149672"/>
            <a:ext cx="7315200" cy="85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109" name="Google Shape;109;p21"/>
          <p:cNvPicPr preferRelativeResize="0"/>
          <p:nvPr/>
        </p:nvPicPr>
        <p:blipFill>
          <a:blip r:embed="rId3">
            <a:alphaModFix/>
          </a:blip>
          <a:stretch>
            <a:fillRect/>
          </a:stretch>
        </p:blipFill>
        <p:spPr>
          <a:xfrm>
            <a:off x="0" y="0"/>
            <a:ext cx="5851725" cy="5143500"/>
          </a:xfrm>
          <a:prstGeom prst="rect">
            <a:avLst/>
          </a:prstGeom>
          <a:noFill/>
          <a:ln>
            <a:noFill/>
          </a:ln>
        </p:spPr>
      </p:pic>
      <p:sp>
        <p:nvSpPr>
          <p:cNvPr id="110" name="Google Shape;110;p21"/>
          <p:cNvSpPr txBox="1"/>
          <p:nvPr/>
        </p:nvSpPr>
        <p:spPr>
          <a:xfrm>
            <a:off x="6030400" y="217125"/>
            <a:ext cx="3005700" cy="398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t>After the war the British took rule of the country in 1840.</a:t>
            </a:r>
            <a:endParaRPr sz="30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